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6" r:id="rId2"/>
    <p:sldId id="287" r:id="rId3"/>
    <p:sldId id="288" r:id="rId4"/>
    <p:sldId id="289" r:id="rId5"/>
    <p:sldId id="291" r:id="rId6"/>
    <p:sldId id="290"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3F9B9-3D01-43FC-87DF-FC2378F8DC52}" type="datetimeFigureOut">
              <a:rPr lang="en-US" smtClean="0"/>
              <a:pPr/>
              <a:t>06-Apr-20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F981-DF1E-4ACE-BD52-7D94231272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53272-0A1F-4DAF-A258-CFF9D62661C1}" type="datetimeFigureOut">
              <a:rPr lang="en-US" smtClean="0"/>
              <a:pPr/>
              <a:t>06-Apr-20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53272-0A1F-4DAF-A258-CFF9D62661C1}" type="datetimeFigureOut">
              <a:rPr lang="en-US" smtClean="0"/>
              <a:pPr/>
              <a:t>06-Apr-20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53272-0A1F-4DAF-A258-CFF9D62661C1}" type="datetimeFigureOut">
              <a:rPr lang="en-US" smtClean="0"/>
              <a:pPr/>
              <a:t>06-Apr-20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53272-0A1F-4DAF-A258-CFF9D62661C1}" type="datetimeFigureOut">
              <a:rPr lang="en-US" smtClean="0"/>
              <a:pPr/>
              <a:t>06-Apr-20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53272-0A1F-4DAF-A258-CFF9D62661C1}" type="datetimeFigureOut">
              <a:rPr lang="en-US" smtClean="0"/>
              <a:pPr/>
              <a:t>06-Apr-20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53272-0A1F-4DAF-A258-CFF9D62661C1}" type="datetimeFigureOut">
              <a:rPr lang="en-US" smtClean="0"/>
              <a:pPr/>
              <a:t>06-Apr-20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06-Apr-20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53272-0A1F-4DAF-A258-CFF9D62661C1}" type="datetimeFigureOut">
              <a:rPr lang="en-US" smtClean="0"/>
              <a:pPr/>
              <a:t>06-Apr-20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AF756-9660-4197-9024-D11FC0C1C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53272-0A1F-4DAF-A258-CFF9D62661C1}" type="datetimeFigureOut">
              <a:rPr lang="en-US" smtClean="0"/>
              <a:pPr/>
              <a:t>06-Apr-20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AF756-9660-4197-9024-D11FC0C1C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sp>
        <p:nvSpPr>
          <p:cNvPr id="3" name="Subtitle 2"/>
          <p:cNvSpPr>
            <a:spLocks noGrp="1"/>
          </p:cNvSpPr>
          <p:nvPr>
            <p:ph type="subTitle" idx="1"/>
          </p:nvPr>
        </p:nvSpPr>
        <p:spPr>
          <a:xfrm>
            <a:off x="228600" y="1600200"/>
            <a:ext cx="8458200" cy="4191000"/>
          </a:xfrm>
        </p:spPr>
        <p:txBody>
          <a:bodyPr>
            <a:normAutofit/>
          </a:bodyPr>
          <a:lstStyle/>
          <a:p>
            <a:pPr marL="514350" indent="-514350" algn="l" fontAlgn="base"/>
            <a:r>
              <a:rPr lang="en-US" b="1" dirty="0" smtClean="0">
                <a:solidFill>
                  <a:schemeClr val="tx1"/>
                </a:solidFill>
              </a:rPr>
              <a:t>2. Growth Stage: </a:t>
            </a:r>
          </a:p>
          <a:p>
            <a:pPr marL="514350" indent="-514350" algn="l" fontAlgn="base">
              <a:buFont typeface="Arial" charset="0"/>
              <a:buChar char="•"/>
            </a:pPr>
            <a:r>
              <a:rPr lang="en-US" b="1" dirty="0" err="1" smtClean="0">
                <a:solidFill>
                  <a:schemeClr val="tx1"/>
                </a:solidFill>
              </a:rPr>
              <a:t>Sucessful</a:t>
            </a:r>
            <a:r>
              <a:rPr lang="en-US" b="1" dirty="0" smtClean="0">
                <a:solidFill>
                  <a:schemeClr val="tx1"/>
                </a:solidFill>
              </a:rPr>
              <a:t> product launched</a:t>
            </a:r>
            <a:endParaRPr lang="en-US" b="1" dirty="0">
              <a:solidFill>
                <a:schemeClr val="tx1"/>
              </a:solidFill>
            </a:endParaRPr>
          </a:p>
          <a:p>
            <a:pPr marL="514350" indent="-514350" algn="l" fontAlgn="base">
              <a:buFont typeface="Arial" charset="0"/>
              <a:buChar char="•"/>
            </a:pPr>
            <a:r>
              <a:rPr lang="en-US" b="1" dirty="0" smtClean="0">
                <a:solidFill>
                  <a:schemeClr val="tx1"/>
                </a:solidFill>
              </a:rPr>
              <a:t>Repeated purchase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pic>
        <p:nvPicPr>
          <p:cNvPr id="4" name="Picture 3" descr="colgate-product-life-cycle-6-638.jpg"/>
          <p:cNvPicPr>
            <a:picLocks noChangeAspect="1"/>
          </p:cNvPicPr>
          <p:nvPr/>
        </p:nvPicPr>
        <p:blipFill>
          <a:blip r:embed="rId2"/>
          <a:stretch>
            <a:fillRect/>
          </a:stretch>
        </p:blipFill>
        <p:spPr>
          <a:xfrm>
            <a:off x="381000" y="990600"/>
            <a:ext cx="7848600" cy="589260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pic>
        <p:nvPicPr>
          <p:cNvPr id="5" name="Picture 4" descr="colgate 2.png"/>
          <p:cNvPicPr>
            <a:picLocks noChangeAspect="1"/>
          </p:cNvPicPr>
          <p:nvPr/>
        </p:nvPicPr>
        <p:blipFill>
          <a:blip r:embed="rId2"/>
          <a:stretch>
            <a:fillRect/>
          </a:stretch>
        </p:blipFill>
        <p:spPr>
          <a:xfrm>
            <a:off x="304800" y="1066799"/>
            <a:ext cx="7010400" cy="525103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4191000"/>
          </a:xfrm>
        </p:spPr>
        <p:txBody>
          <a:bodyPr>
            <a:normAutofit fontScale="62500" lnSpcReduction="20000"/>
          </a:bodyPr>
          <a:lstStyle/>
          <a:p>
            <a:pPr algn="just"/>
            <a:r>
              <a:rPr lang="en-US" b="1" i="1" dirty="0" smtClean="0">
                <a:solidFill>
                  <a:srgbClr val="FF0000"/>
                </a:solidFill>
              </a:rPr>
              <a:t>Q.</a:t>
            </a:r>
            <a:r>
              <a:rPr lang="en-US" b="1" dirty="0" smtClean="0">
                <a:solidFill>
                  <a:srgbClr val="FF0000"/>
                </a:solidFill>
              </a:rPr>
              <a:t> Packaging is considered as the 5th P of Marketing Mix. What are its implications on the</a:t>
            </a:r>
          </a:p>
          <a:p>
            <a:pPr algn="just"/>
            <a:r>
              <a:rPr lang="en-US" b="1" dirty="0" smtClean="0">
                <a:solidFill>
                  <a:srgbClr val="FF0000"/>
                </a:solidFill>
              </a:rPr>
              <a:t>PLC? Discuss.</a:t>
            </a:r>
            <a:r>
              <a:rPr lang="en-US" b="1" i="1" dirty="0" smtClean="0">
                <a:solidFill>
                  <a:srgbClr val="FF0000"/>
                </a:solidFill>
              </a:rPr>
              <a:t> </a:t>
            </a:r>
          </a:p>
          <a:p>
            <a:pPr algn="just"/>
            <a:r>
              <a:rPr lang="en-US" b="1" i="1" dirty="0" smtClean="0">
                <a:solidFill>
                  <a:schemeClr val="tx1"/>
                </a:solidFill>
              </a:rPr>
              <a:t>Ans. </a:t>
            </a:r>
            <a:r>
              <a:rPr lang="en-US" b="1" dirty="0" smtClean="0">
                <a:solidFill>
                  <a:schemeClr val="tx1"/>
                </a:solidFill>
              </a:rPr>
              <a:t>Packaging refers to the process of developing and designing the container for a product. It enables differentiation and identification of a product from other products and it acts as a promotional tool. The use of colors, pictures, symbols in packaging helps in attracting the customers. For </a:t>
            </a:r>
            <a:r>
              <a:rPr lang="en-US" b="1" dirty="0" err="1" smtClean="0">
                <a:solidFill>
                  <a:schemeClr val="tx1"/>
                </a:solidFill>
              </a:rPr>
              <a:t>e.g</a:t>
            </a:r>
            <a:r>
              <a:rPr lang="en-US" b="1" dirty="0" smtClean="0">
                <a:solidFill>
                  <a:schemeClr val="tx1"/>
                </a:solidFill>
              </a:rPr>
              <a:t> shampoo is always in an airtight bottle or container so that it is easy to handle. </a:t>
            </a:r>
          </a:p>
          <a:p>
            <a:pPr algn="l"/>
            <a:r>
              <a:rPr lang="en-US" b="1" dirty="0" smtClean="0">
                <a:solidFill>
                  <a:schemeClr val="tx1"/>
                </a:solidFill>
              </a:rPr>
              <a:t>Implications:</a:t>
            </a:r>
            <a:br>
              <a:rPr lang="en-US" b="1" dirty="0" smtClean="0">
                <a:solidFill>
                  <a:schemeClr val="tx1"/>
                </a:solidFill>
              </a:rPr>
            </a:br>
            <a:r>
              <a:rPr lang="en-US" b="1" dirty="0" smtClean="0">
                <a:solidFill>
                  <a:schemeClr val="tx1"/>
                </a:solidFill>
              </a:rPr>
              <a:t>1) It conveys descriptive and persuasive information.</a:t>
            </a:r>
            <a:br>
              <a:rPr lang="en-US" b="1" dirty="0" smtClean="0">
                <a:solidFill>
                  <a:schemeClr val="tx1"/>
                </a:solidFill>
              </a:rPr>
            </a:br>
            <a:r>
              <a:rPr lang="en-US" b="1" dirty="0" smtClean="0">
                <a:solidFill>
                  <a:schemeClr val="tx1"/>
                </a:solidFill>
              </a:rPr>
              <a:t>2) It gives assistance related to the home storage of products.</a:t>
            </a:r>
            <a:br>
              <a:rPr lang="en-US" b="1" dirty="0" smtClean="0">
                <a:solidFill>
                  <a:schemeClr val="tx1"/>
                </a:solidFill>
              </a:rPr>
            </a:br>
            <a:r>
              <a:rPr lang="en-US" b="1" dirty="0" smtClean="0">
                <a:solidFill>
                  <a:schemeClr val="tx1"/>
                </a:solidFill>
              </a:rPr>
              <a:t>3) It describes the features of the product.</a:t>
            </a:r>
            <a:br>
              <a:rPr lang="en-US" b="1" dirty="0" smtClean="0">
                <a:solidFill>
                  <a:schemeClr val="tx1"/>
                </a:solidFill>
              </a:rPr>
            </a:br>
            <a:r>
              <a:rPr lang="en-US" b="1" dirty="0" smtClean="0">
                <a:solidFill>
                  <a:schemeClr val="tx1"/>
                </a:solidFill>
              </a:rPr>
              <a:t>4) Unique and innovative packaging gives benefit to both consumers and producers.</a:t>
            </a:r>
            <a:br>
              <a:rPr lang="en-US" b="1" dirty="0" smtClean="0">
                <a:solidFill>
                  <a:schemeClr val="tx1"/>
                </a:solidFill>
              </a:rPr>
            </a:br>
            <a:r>
              <a:rPr lang="en-US" b="1" dirty="0" smtClean="0">
                <a:solidFill>
                  <a:schemeClr val="tx1"/>
                </a:solidFill>
              </a:rPr>
              <a:t>5) It shows the company logo which defines the company.</a:t>
            </a:r>
            <a:endParaRPr lang="en-US" b="1" i="1" dirty="0" smtClean="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4191000"/>
          </a:xfrm>
        </p:spPr>
        <p:txBody>
          <a:bodyPr>
            <a:normAutofit fontScale="62500" lnSpcReduction="20000"/>
          </a:bodyPr>
          <a:lstStyle/>
          <a:p>
            <a:pPr algn="l"/>
            <a:r>
              <a:rPr lang="en-US" b="1" i="1" dirty="0" smtClean="0">
                <a:solidFill>
                  <a:srgbClr val="FF0000"/>
                </a:solidFill>
              </a:rPr>
              <a:t>Q.</a:t>
            </a:r>
            <a:r>
              <a:rPr lang="en-US" b="1" dirty="0" smtClean="0">
                <a:solidFill>
                  <a:srgbClr val="FF0000"/>
                </a:solidFill>
              </a:rPr>
              <a:t> </a:t>
            </a:r>
            <a:r>
              <a:rPr lang="en-US" b="1" i="1" dirty="0" smtClean="0">
                <a:solidFill>
                  <a:srgbClr val="FF0000"/>
                </a:solidFill>
              </a:rPr>
              <a:t>Discuss the importance of packaging as a tool for  product differentiation and market cultivation.</a:t>
            </a:r>
          </a:p>
          <a:p>
            <a:r>
              <a:rPr lang="en-US" b="1" i="1" dirty="0" smtClean="0">
                <a:solidFill>
                  <a:schemeClr val="tx1"/>
                </a:solidFill>
              </a:rPr>
              <a:t>Ans. </a:t>
            </a:r>
            <a:r>
              <a:rPr lang="en-US" b="1" dirty="0" smtClean="0">
                <a:solidFill>
                  <a:schemeClr val="tx1"/>
                </a:solidFill>
              </a:rPr>
              <a:t>1. Importance of packaging as a tool for product differentiation:</a:t>
            </a:r>
          </a:p>
          <a:p>
            <a:pPr algn="l"/>
            <a:r>
              <a:rPr lang="en-US" dirty="0" smtClean="0">
                <a:solidFill>
                  <a:schemeClr val="tx1"/>
                </a:solidFill>
              </a:rPr>
              <a:t>Packaging can differentiate one brand of product from another brand. Because the product packaging can contain company names, logos and the color scheme of the company, it helps consumers to identify the product as it sits among the competition’s products on store shelves. For example, as a shopper walks through the coffee aisle of the local grocery store, the bright orange, pink and white packaging of the Dunkin’ Donuts coffee brand may be easily recognizable for the consumer to grab on his way by the coffee shelf. The shopper may identify with the company brand, which propels them to buy the product. If the product packaging changes, it may alter the brand perception of the company, which doesn’t mean that the consumer would not still purchase the product, but it may delay the purchase until the person is able to identify the product according to its new packaging.</a:t>
            </a:r>
            <a:endParaRPr lang="en-US" b="1" i="1" dirty="0" smtClean="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4191000"/>
          </a:xfrm>
        </p:spPr>
        <p:txBody>
          <a:bodyPr>
            <a:normAutofit fontScale="77500" lnSpcReduction="20000"/>
          </a:bodyPr>
          <a:lstStyle/>
          <a:p>
            <a:pPr algn="l"/>
            <a:r>
              <a:rPr lang="en-US" b="1" i="1" smtClean="0">
                <a:solidFill>
                  <a:schemeClr val="tx1"/>
                </a:solidFill>
              </a:rPr>
              <a:t>Ans</a:t>
            </a:r>
            <a:r>
              <a:rPr lang="en-US" b="1" i="1" dirty="0" smtClean="0">
                <a:solidFill>
                  <a:schemeClr val="tx1"/>
                </a:solidFill>
              </a:rPr>
              <a:t>. </a:t>
            </a:r>
            <a:r>
              <a:rPr lang="en-US" b="1" dirty="0" smtClean="0">
                <a:solidFill>
                  <a:schemeClr val="tx1"/>
                </a:solidFill>
              </a:rPr>
              <a:t>1. Importance of packaging as a tool for market cultivation:</a:t>
            </a:r>
          </a:p>
          <a:p>
            <a:pPr algn="l"/>
            <a:r>
              <a:rPr lang="en-US" dirty="0" smtClean="0">
                <a:solidFill>
                  <a:schemeClr val="tx1"/>
                </a:solidFill>
              </a:rPr>
              <a:t>Good packaging can sell the product more easily and quickly as it works as a promotional tool. As a promotional tool, it does self-advertising , displaying, publishing and acts as an advertising medium. It is the package, size, design, color combinations and graphics that decide its ability to attract the valuable attention of customers or the prospects. Packaging plays an important role in the creation of demand by attracting the consumers. The customers become known with the product through advertising. It helps to increase the demand of the customers.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4191000"/>
          </a:xfrm>
        </p:spPr>
        <p:txBody>
          <a:bodyPr>
            <a:normAutofit fontScale="62500" lnSpcReduction="20000"/>
          </a:bodyPr>
          <a:lstStyle/>
          <a:p>
            <a:pPr algn="just"/>
            <a:r>
              <a:rPr lang="en-US" b="1" dirty="0" smtClean="0">
                <a:solidFill>
                  <a:srgbClr val="FF0000"/>
                </a:solidFill>
              </a:rPr>
              <a:t>Q.6. “Packaging has been criticized as being expensive, giving no additional value and often deceptive.” How would you justify marketers use of packaging? </a:t>
            </a:r>
          </a:p>
          <a:p>
            <a:pPr algn="just"/>
            <a:r>
              <a:rPr lang="en-US" b="1" i="1" dirty="0" smtClean="0">
                <a:solidFill>
                  <a:schemeClr val="tx1"/>
                </a:solidFill>
              </a:rPr>
              <a:t>Ans. </a:t>
            </a:r>
            <a:r>
              <a:rPr lang="en-US" b="1" dirty="0" smtClean="0">
                <a:solidFill>
                  <a:schemeClr val="tx1"/>
                </a:solidFill>
              </a:rPr>
              <a:t>This statement can be justified in the following functions of packaging: </a:t>
            </a:r>
          </a:p>
          <a:p>
            <a:pPr marL="514350" indent="-514350" algn="l">
              <a:buAutoNum type="arabicPeriod"/>
            </a:pPr>
            <a:r>
              <a:rPr lang="en-US" b="1" dirty="0" smtClean="0">
                <a:solidFill>
                  <a:srgbClr val="CC00CC"/>
                </a:solidFill>
              </a:rPr>
              <a:t>Protection: </a:t>
            </a:r>
            <a:r>
              <a:rPr lang="en-US" dirty="0" smtClean="0">
                <a:solidFill>
                  <a:schemeClr val="tx1"/>
                </a:solidFill>
              </a:rPr>
              <a:t>The reason for packaging the products is to protect the goods for the below reasons”</a:t>
            </a:r>
          </a:p>
          <a:p>
            <a:r>
              <a:rPr lang="en-US" dirty="0" smtClean="0"/>
              <a:t></a:t>
            </a:r>
          </a:p>
          <a:p>
            <a:pPr algn="just">
              <a:buFont typeface="Arial" pitchFamily="34" charset="0"/>
              <a:buChar char="•"/>
            </a:pPr>
            <a:r>
              <a:rPr lang="en-US" dirty="0" smtClean="0">
                <a:solidFill>
                  <a:schemeClr val="tx1"/>
                </a:solidFill>
              </a:rPr>
              <a:t> Control pilferage during transit or storage</a:t>
            </a:r>
          </a:p>
          <a:p>
            <a:pPr algn="just">
              <a:buFont typeface="Arial" pitchFamily="34" charset="0"/>
              <a:buChar char="•"/>
            </a:pPr>
            <a:r>
              <a:rPr lang="en-US" dirty="0" smtClean="0">
                <a:solidFill>
                  <a:schemeClr val="tx1"/>
                </a:solidFill>
              </a:rPr>
              <a:t>Prevent the absorption of moisture</a:t>
            </a:r>
          </a:p>
          <a:p>
            <a:pPr algn="just">
              <a:buFont typeface="Arial" pitchFamily="34" charset="0"/>
              <a:buChar char="•"/>
            </a:pPr>
            <a:r>
              <a:rPr lang="en-US" dirty="0" smtClean="0">
                <a:solidFill>
                  <a:schemeClr val="tx1"/>
                </a:solidFill>
              </a:rPr>
              <a:t>Avoid breakage/damage due to rough mechanical or manual handling during</a:t>
            </a:r>
          </a:p>
          <a:p>
            <a:pPr algn="just"/>
            <a:r>
              <a:rPr lang="en-US" dirty="0" smtClean="0">
                <a:solidFill>
                  <a:schemeClr val="tx1"/>
                </a:solidFill>
              </a:rPr>
              <a:t>transit.</a:t>
            </a:r>
          </a:p>
          <a:p>
            <a:pPr algn="just">
              <a:buFont typeface="Arial" pitchFamily="34" charset="0"/>
              <a:buChar char="•"/>
            </a:pPr>
            <a:r>
              <a:rPr lang="en-US" dirty="0" smtClean="0">
                <a:solidFill>
                  <a:schemeClr val="tx1"/>
                </a:solidFill>
              </a:rPr>
              <a:t>Protect liquid from evaporation.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4191000"/>
          </a:xfrm>
        </p:spPr>
        <p:txBody>
          <a:bodyPr>
            <a:noAutofit/>
          </a:bodyPr>
          <a:lstStyle/>
          <a:p>
            <a:pPr algn="just"/>
            <a:r>
              <a:rPr lang="en-US" b="1" dirty="0" smtClean="0">
                <a:solidFill>
                  <a:srgbClr val="CC00CC"/>
                </a:solidFill>
              </a:rPr>
              <a:t>2. Appeal: </a:t>
            </a:r>
            <a:r>
              <a:rPr lang="en-US" dirty="0" smtClean="0">
                <a:solidFill>
                  <a:schemeClr val="tx1"/>
                </a:solidFill>
              </a:rPr>
              <a:t>The emergences of self service outlets have forced manufacturers to have  attractive packaging. The following  characteristics have been identified to help a  package perform the self selling tasks:</a:t>
            </a:r>
          </a:p>
          <a:p>
            <a:pPr algn="just">
              <a:buFont typeface="Arial" pitchFamily="34" charset="0"/>
              <a:buChar char="•"/>
            </a:pPr>
            <a:r>
              <a:rPr lang="en-US" dirty="0" smtClean="0">
                <a:solidFill>
                  <a:schemeClr val="tx1"/>
                </a:solidFill>
              </a:rPr>
              <a:t>It helps in attracting attention of the customer</a:t>
            </a:r>
          </a:p>
          <a:p>
            <a:pPr algn="just">
              <a:buFont typeface="Arial" pitchFamily="34" charset="0"/>
              <a:buChar char="•"/>
            </a:pPr>
            <a:r>
              <a:rPr lang="en-US" dirty="0" smtClean="0">
                <a:solidFill>
                  <a:schemeClr val="tx1"/>
                </a:solidFill>
              </a:rPr>
              <a:t>It helps to enhance the product image</a:t>
            </a:r>
          </a:p>
          <a:p>
            <a:pPr algn="just">
              <a:buFont typeface="Arial" pitchFamily="34" charset="0"/>
              <a:buChar char="•"/>
            </a:pPr>
            <a:r>
              <a:rPr lang="en-US" dirty="0" smtClean="0">
                <a:solidFill>
                  <a:schemeClr val="tx1"/>
                </a:solidFill>
              </a:rPr>
              <a:t>It helps in the product looking and hygienic</a:t>
            </a:r>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5029200"/>
          </a:xfrm>
        </p:spPr>
        <p:txBody>
          <a:bodyPr>
            <a:noAutofit/>
          </a:bodyPr>
          <a:lstStyle/>
          <a:p>
            <a:pPr algn="just"/>
            <a:r>
              <a:rPr lang="en-US" b="1" dirty="0" smtClean="0">
                <a:solidFill>
                  <a:srgbClr val="CC00CC"/>
                </a:solidFill>
              </a:rPr>
              <a:t>3. Performance: </a:t>
            </a:r>
            <a:r>
              <a:rPr lang="en-US" dirty="0" smtClean="0">
                <a:solidFill>
                  <a:schemeClr val="tx1"/>
                </a:solidFill>
              </a:rPr>
              <a:t>Packaging should perform the task for which it is designed. For </a:t>
            </a:r>
            <a:r>
              <a:rPr lang="en-US" dirty="0" err="1" smtClean="0">
                <a:solidFill>
                  <a:schemeClr val="tx1"/>
                </a:solidFill>
              </a:rPr>
              <a:t>eg</a:t>
            </a:r>
            <a:r>
              <a:rPr lang="en-US" dirty="0" smtClean="0">
                <a:solidFill>
                  <a:schemeClr val="tx1"/>
                </a:solidFill>
              </a:rPr>
              <a:t>. Bottled water is now available in 500ml, 1 </a:t>
            </a:r>
            <a:r>
              <a:rPr lang="en-US" dirty="0" err="1" smtClean="0">
                <a:solidFill>
                  <a:schemeClr val="tx1"/>
                </a:solidFill>
              </a:rPr>
              <a:t>litre</a:t>
            </a:r>
            <a:r>
              <a:rPr lang="en-US" dirty="0" smtClean="0">
                <a:solidFill>
                  <a:schemeClr val="tx1"/>
                </a:solidFill>
              </a:rPr>
              <a:t> and also 20 </a:t>
            </a:r>
            <a:r>
              <a:rPr lang="en-US" dirty="0" err="1" smtClean="0">
                <a:solidFill>
                  <a:schemeClr val="tx1"/>
                </a:solidFill>
              </a:rPr>
              <a:t>litres</a:t>
            </a:r>
            <a:r>
              <a:rPr lang="en-US" dirty="0" smtClean="0">
                <a:solidFill>
                  <a:schemeClr val="tx1"/>
                </a:solidFill>
              </a:rPr>
              <a:t>. Accordingly the packaging also differs based on</a:t>
            </a:r>
          </a:p>
          <a:p>
            <a:pPr algn="just"/>
            <a:r>
              <a:rPr lang="en-US" b="1" dirty="0" smtClean="0">
                <a:solidFill>
                  <a:srgbClr val="CC00CC"/>
                </a:solidFill>
              </a:rPr>
              <a:t>4.Convenience: </a:t>
            </a:r>
            <a:r>
              <a:rPr lang="en-US" dirty="0" smtClean="0">
                <a:solidFill>
                  <a:schemeClr val="tx1"/>
                </a:solidFill>
              </a:rPr>
              <a:t>It provides convenience to distribution channel members, such as wholesalers, retailers and consumers in keeping stock, display, save shelf-space, handling and disposing off. </a:t>
            </a:r>
            <a:endParaRPr 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5029200"/>
          </a:xfrm>
        </p:spPr>
        <p:txBody>
          <a:bodyPr>
            <a:noAutofit/>
          </a:bodyPr>
          <a:lstStyle/>
          <a:p>
            <a:pPr algn="just"/>
            <a:r>
              <a:rPr lang="en-US" b="1" dirty="0" smtClean="0">
                <a:solidFill>
                  <a:srgbClr val="CC00CC"/>
                </a:solidFill>
              </a:rPr>
              <a:t>3. Performance: </a:t>
            </a:r>
            <a:r>
              <a:rPr lang="en-US" dirty="0" smtClean="0">
                <a:solidFill>
                  <a:schemeClr val="tx1"/>
                </a:solidFill>
              </a:rPr>
              <a:t>Packaging should perform the task for which it is designed. For </a:t>
            </a:r>
            <a:r>
              <a:rPr lang="en-US" dirty="0" err="1" smtClean="0">
                <a:solidFill>
                  <a:schemeClr val="tx1"/>
                </a:solidFill>
              </a:rPr>
              <a:t>eg</a:t>
            </a:r>
            <a:r>
              <a:rPr lang="en-US" dirty="0" smtClean="0">
                <a:solidFill>
                  <a:schemeClr val="tx1"/>
                </a:solidFill>
              </a:rPr>
              <a:t>. Bottled water is now available in 500ml, 1 </a:t>
            </a:r>
            <a:r>
              <a:rPr lang="en-US" dirty="0" err="1" smtClean="0">
                <a:solidFill>
                  <a:schemeClr val="tx1"/>
                </a:solidFill>
              </a:rPr>
              <a:t>litre</a:t>
            </a:r>
            <a:r>
              <a:rPr lang="en-US" dirty="0" smtClean="0">
                <a:solidFill>
                  <a:schemeClr val="tx1"/>
                </a:solidFill>
              </a:rPr>
              <a:t> and also 20 </a:t>
            </a:r>
            <a:r>
              <a:rPr lang="en-US" dirty="0" err="1" smtClean="0">
                <a:solidFill>
                  <a:schemeClr val="tx1"/>
                </a:solidFill>
              </a:rPr>
              <a:t>litres</a:t>
            </a:r>
            <a:r>
              <a:rPr lang="en-US" dirty="0" smtClean="0">
                <a:solidFill>
                  <a:schemeClr val="tx1"/>
                </a:solidFill>
              </a:rPr>
              <a:t>. Accordingly the packaging also differs based on</a:t>
            </a:r>
          </a:p>
          <a:p>
            <a:pPr algn="just"/>
            <a:r>
              <a:rPr lang="en-US" b="1" dirty="0" smtClean="0">
                <a:solidFill>
                  <a:srgbClr val="CC00CC"/>
                </a:solidFill>
              </a:rPr>
              <a:t>4.Convenience: </a:t>
            </a:r>
            <a:r>
              <a:rPr lang="en-US" dirty="0" smtClean="0">
                <a:solidFill>
                  <a:schemeClr val="tx1"/>
                </a:solidFill>
              </a:rPr>
              <a:t>It provides convenience to distribution channel members, such as wholesalers, retailers and consumers in keeping stock, display, save shelf-space, handling and disposing off. </a:t>
            </a:r>
            <a:endParaRPr lang="en-US"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4191000"/>
          </a:xfrm>
        </p:spPr>
        <p:txBody>
          <a:bodyPr>
            <a:normAutofit fontScale="85000" lnSpcReduction="20000"/>
          </a:bodyPr>
          <a:lstStyle/>
          <a:p>
            <a:pPr algn="just"/>
            <a:r>
              <a:rPr lang="en-US" b="1" dirty="0" smtClean="0">
                <a:solidFill>
                  <a:srgbClr val="FF0000"/>
                </a:solidFill>
              </a:rPr>
              <a:t>Q.7</a:t>
            </a:r>
            <a:r>
              <a:rPr lang="en-US" b="1" dirty="0" smtClean="0">
                <a:solidFill>
                  <a:srgbClr val="FF0000"/>
                </a:solidFill>
              </a:rPr>
              <a:t>. What is packaging concept? Explain various packaging decisions in brief. </a:t>
            </a:r>
            <a:endParaRPr lang="en-US" b="1" dirty="0" smtClean="0">
              <a:solidFill>
                <a:srgbClr val="FF0000"/>
              </a:solidFill>
            </a:endParaRPr>
          </a:p>
          <a:p>
            <a:endParaRPr lang="en-US" b="1" i="1" dirty="0" smtClean="0">
              <a:solidFill>
                <a:schemeClr val="tx1"/>
              </a:solidFill>
            </a:endParaRPr>
          </a:p>
          <a:p>
            <a:pPr algn="just"/>
            <a:r>
              <a:rPr lang="en-US" b="1" i="1" dirty="0" smtClean="0">
                <a:solidFill>
                  <a:schemeClr val="tx1"/>
                </a:solidFill>
              </a:rPr>
              <a:t>Ans</a:t>
            </a:r>
            <a:r>
              <a:rPr lang="en-US" b="1" i="1" dirty="0" smtClean="0">
                <a:solidFill>
                  <a:schemeClr val="tx1"/>
                </a:solidFill>
              </a:rPr>
              <a:t>. </a:t>
            </a:r>
            <a:r>
              <a:rPr lang="en-US" b="1" dirty="0" smtClean="0">
                <a:solidFill>
                  <a:schemeClr val="tx1"/>
                </a:solidFill>
              </a:rPr>
              <a:t>Packaging can be defined as an art, science and technology of preparing goods for transport </a:t>
            </a:r>
            <a:r>
              <a:rPr lang="en-US" b="1" dirty="0" smtClean="0">
                <a:solidFill>
                  <a:schemeClr val="tx1"/>
                </a:solidFill>
              </a:rPr>
              <a:t>and sale. </a:t>
            </a:r>
            <a:r>
              <a:rPr lang="en-US" b="1" dirty="0" smtClean="0">
                <a:solidFill>
                  <a:schemeClr val="tx1"/>
                </a:solidFill>
              </a:rPr>
              <a:t>The useful packaging decisions include:</a:t>
            </a:r>
            <a:endParaRPr lang="en-US" b="1" dirty="0" smtClean="0">
              <a:solidFill>
                <a:schemeClr val="tx1"/>
              </a:solidFill>
            </a:endParaRPr>
          </a:p>
          <a:p>
            <a:pPr algn="just"/>
            <a:r>
              <a:rPr lang="en-US" b="1" dirty="0" smtClean="0">
                <a:solidFill>
                  <a:srgbClr val="CC00CC"/>
                </a:solidFill>
              </a:rPr>
              <a:t>1. Packaging Decision: </a:t>
            </a:r>
            <a:r>
              <a:rPr lang="en-US" dirty="0" smtClean="0">
                <a:solidFill>
                  <a:schemeClr val="tx1"/>
                </a:solidFill>
              </a:rPr>
              <a:t>The company design </a:t>
            </a:r>
            <a:r>
              <a:rPr lang="en-US" dirty="0" smtClean="0">
                <a:solidFill>
                  <a:schemeClr val="tx1"/>
                </a:solidFill>
              </a:rPr>
              <a:t>a package for various items. For example, </a:t>
            </a:r>
            <a:r>
              <a:rPr lang="en-US" dirty="0" smtClean="0">
                <a:solidFill>
                  <a:schemeClr val="tx1"/>
                </a:solidFill>
              </a:rPr>
              <a:t>all Hand wash </a:t>
            </a:r>
            <a:r>
              <a:rPr lang="en-US" dirty="0" smtClean="0">
                <a:solidFill>
                  <a:schemeClr val="tx1"/>
                </a:solidFill>
              </a:rPr>
              <a:t>come in bottles, but different brands of hand wash differ in their packaging.</a:t>
            </a:r>
          </a:p>
          <a:p>
            <a:pPr algn="just"/>
            <a:r>
              <a:rPr lang="en-US" dirty="0" smtClean="0">
                <a:solidFill>
                  <a:schemeClr val="tx1"/>
                </a:solidFill>
              </a:rPr>
              <a:t>The high costs of packaging lead to bringing out refill packs too.</a:t>
            </a:r>
            <a:endParaRPr lang="en-US"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sp>
        <p:nvSpPr>
          <p:cNvPr id="3" name="Subtitle 2"/>
          <p:cNvSpPr>
            <a:spLocks noGrp="1"/>
          </p:cNvSpPr>
          <p:nvPr>
            <p:ph type="subTitle" idx="1"/>
          </p:nvPr>
        </p:nvSpPr>
        <p:spPr>
          <a:xfrm>
            <a:off x="228600" y="1600200"/>
            <a:ext cx="8458200" cy="4191000"/>
          </a:xfrm>
        </p:spPr>
        <p:txBody>
          <a:bodyPr>
            <a:normAutofit fontScale="70000" lnSpcReduction="20000"/>
          </a:bodyPr>
          <a:lstStyle/>
          <a:p>
            <a:pPr algn="l"/>
            <a:r>
              <a:rPr lang="en-US" b="1" dirty="0" smtClean="0">
                <a:solidFill>
                  <a:schemeClr val="tx1"/>
                </a:solidFill>
              </a:rPr>
              <a:t>It is characterized by</a:t>
            </a:r>
            <a:endParaRPr lang="en-US" dirty="0" smtClean="0"/>
          </a:p>
          <a:p>
            <a:pPr algn="l">
              <a:buFont typeface="Arial" pitchFamily="34" charset="0"/>
              <a:buChar char="•"/>
            </a:pPr>
            <a:r>
              <a:rPr lang="en-US" b="1" dirty="0" smtClean="0">
                <a:solidFill>
                  <a:srgbClr val="FF0000"/>
                </a:solidFill>
              </a:rPr>
              <a:t>Reduced costs </a:t>
            </a:r>
            <a:r>
              <a:rPr lang="en-US" dirty="0" smtClean="0">
                <a:solidFill>
                  <a:schemeClr val="tx1"/>
                </a:solidFill>
              </a:rPr>
              <a:t>because of economies of scale.</a:t>
            </a:r>
          </a:p>
          <a:p>
            <a:pPr algn="l">
              <a:buFont typeface="Arial" pitchFamily="34" charset="0"/>
              <a:buChar char="•"/>
            </a:pPr>
            <a:r>
              <a:rPr lang="en-US" b="1" dirty="0" smtClean="0">
                <a:solidFill>
                  <a:srgbClr val="FF0000"/>
                </a:solidFill>
              </a:rPr>
              <a:t>Increase in competition </a:t>
            </a:r>
            <a:r>
              <a:rPr lang="en-US" dirty="0" smtClean="0">
                <a:solidFill>
                  <a:schemeClr val="tx1"/>
                </a:solidFill>
              </a:rPr>
              <a:t>with the customer having greater choices in form of different types of product, packaging and prices.</a:t>
            </a:r>
          </a:p>
          <a:p>
            <a:pPr algn="l">
              <a:buFont typeface="Arial" pitchFamily="34" charset="0"/>
              <a:buChar char="•"/>
            </a:pPr>
            <a:r>
              <a:rPr lang="en-US" dirty="0" smtClean="0">
                <a:solidFill>
                  <a:schemeClr val="tx1"/>
                </a:solidFill>
              </a:rPr>
              <a:t> </a:t>
            </a:r>
            <a:r>
              <a:rPr lang="en-US" b="1" dirty="0" smtClean="0">
                <a:solidFill>
                  <a:srgbClr val="FF0000"/>
                </a:solidFill>
              </a:rPr>
              <a:t>Market expansion </a:t>
            </a:r>
            <a:r>
              <a:rPr lang="en-US" dirty="0" smtClean="0">
                <a:solidFill>
                  <a:schemeClr val="tx1"/>
                </a:solidFill>
              </a:rPr>
              <a:t>with new customers being added.</a:t>
            </a:r>
          </a:p>
          <a:p>
            <a:pPr algn="l">
              <a:buFont typeface="Arial" pitchFamily="34" charset="0"/>
              <a:buChar char="•"/>
            </a:pPr>
            <a:r>
              <a:rPr lang="en-US" dirty="0" smtClean="0">
                <a:solidFill>
                  <a:schemeClr val="tx1"/>
                </a:solidFill>
              </a:rPr>
              <a:t> </a:t>
            </a:r>
            <a:r>
              <a:rPr lang="en-US" b="1" dirty="0" smtClean="0">
                <a:solidFill>
                  <a:srgbClr val="FF0000"/>
                </a:solidFill>
              </a:rPr>
              <a:t>Dominant position </a:t>
            </a:r>
            <a:r>
              <a:rPr lang="en-US" dirty="0" smtClean="0">
                <a:solidFill>
                  <a:schemeClr val="tx1"/>
                </a:solidFill>
              </a:rPr>
              <a:t>created by focusing on increasing selective demand</a:t>
            </a:r>
          </a:p>
          <a:p>
            <a:pPr algn="l">
              <a:buFont typeface="Arial" pitchFamily="34" charset="0"/>
              <a:buChar char="•"/>
            </a:pPr>
            <a:r>
              <a:rPr lang="en-US" dirty="0" smtClean="0">
                <a:solidFill>
                  <a:schemeClr val="tx1"/>
                </a:solidFill>
              </a:rPr>
              <a:t> </a:t>
            </a:r>
            <a:r>
              <a:rPr lang="en-US" b="1" dirty="0" smtClean="0">
                <a:solidFill>
                  <a:srgbClr val="FF0000"/>
                </a:solidFill>
              </a:rPr>
              <a:t>Increase in profits</a:t>
            </a:r>
            <a:r>
              <a:rPr lang="en-US" dirty="0" smtClean="0">
                <a:solidFill>
                  <a:schemeClr val="tx1"/>
                </a:solidFill>
              </a:rPr>
              <a:t>.</a:t>
            </a:r>
          </a:p>
          <a:p>
            <a:pPr algn="l">
              <a:buFont typeface="Arial" pitchFamily="34" charset="0"/>
              <a:buChar char="•"/>
            </a:pPr>
            <a:r>
              <a:rPr lang="en-US" dirty="0" smtClean="0">
                <a:solidFill>
                  <a:srgbClr val="FF0000"/>
                </a:solidFill>
              </a:rPr>
              <a:t>Costs incurred </a:t>
            </a:r>
            <a:r>
              <a:rPr lang="en-US" dirty="0" smtClean="0">
                <a:solidFill>
                  <a:schemeClr val="tx1"/>
                </a:solidFill>
              </a:rPr>
              <a:t>on </a:t>
            </a:r>
            <a:r>
              <a:rPr lang="en-US" dirty="0" smtClean="0">
                <a:solidFill>
                  <a:srgbClr val="FF0000"/>
                </a:solidFill>
              </a:rPr>
              <a:t>identifying new uses, developing the product, promotion, and distribution.</a:t>
            </a:r>
          </a:p>
          <a:p>
            <a:pPr algn="l"/>
            <a:r>
              <a:rPr lang="en-US" dirty="0" err="1" smtClean="0">
                <a:solidFill>
                  <a:schemeClr val="tx1"/>
                </a:solidFill>
              </a:rPr>
              <a:t>Eg</a:t>
            </a:r>
            <a:r>
              <a:rPr lang="en-US" dirty="0" smtClean="0">
                <a:solidFill>
                  <a:schemeClr val="tx1"/>
                </a:solidFill>
              </a:rPr>
              <a:t>. The mobile handsets are in the growth stage, with new models being continuously launched. Apple launched its </a:t>
            </a:r>
            <a:r>
              <a:rPr lang="en-US" dirty="0" err="1" smtClean="0">
                <a:solidFill>
                  <a:schemeClr val="tx1"/>
                </a:solidFill>
              </a:rPr>
              <a:t>iphone</a:t>
            </a:r>
            <a:r>
              <a:rPr lang="en-US" dirty="0" smtClean="0">
                <a:solidFill>
                  <a:schemeClr val="tx1"/>
                </a:solidFill>
              </a:rPr>
              <a:t> 7 recently.</a:t>
            </a:r>
            <a:endParaRPr lang="en-US" b="1" dirty="0" smtClean="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5029200"/>
          </a:xfrm>
        </p:spPr>
        <p:txBody>
          <a:bodyPr>
            <a:noAutofit/>
          </a:bodyPr>
          <a:lstStyle/>
          <a:p>
            <a:pPr algn="just"/>
            <a:r>
              <a:rPr lang="en-US" b="1" dirty="0" smtClean="0">
                <a:solidFill>
                  <a:srgbClr val="CC00CC"/>
                </a:solidFill>
              </a:rPr>
              <a:t>2. </a:t>
            </a:r>
            <a:r>
              <a:rPr lang="en-US" b="1" dirty="0" smtClean="0">
                <a:solidFill>
                  <a:srgbClr val="CC00CC"/>
                </a:solidFill>
              </a:rPr>
              <a:t> Attractive </a:t>
            </a:r>
            <a:r>
              <a:rPr lang="en-US" b="1" dirty="0" err="1" smtClean="0">
                <a:solidFill>
                  <a:srgbClr val="CC00CC"/>
                </a:solidFill>
              </a:rPr>
              <a:t>Colour</a:t>
            </a:r>
            <a:r>
              <a:rPr lang="en-US" b="1" dirty="0" smtClean="0">
                <a:solidFill>
                  <a:srgbClr val="CC00CC"/>
                </a:solidFill>
              </a:rPr>
              <a:t>: </a:t>
            </a:r>
            <a:r>
              <a:rPr lang="en-US" dirty="0" smtClean="0">
                <a:solidFill>
                  <a:schemeClr val="tx1"/>
                </a:solidFill>
              </a:rPr>
              <a:t>The use of right </a:t>
            </a:r>
            <a:r>
              <a:rPr lang="en-US" dirty="0" err="1" smtClean="0">
                <a:solidFill>
                  <a:schemeClr val="tx1"/>
                </a:solidFill>
              </a:rPr>
              <a:t>colours</a:t>
            </a:r>
            <a:r>
              <a:rPr lang="en-US" dirty="0" smtClean="0">
                <a:solidFill>
                  <a:schemeClr val="tx1"/>
                </a:solidFill>
              </a:rPr>
              <a:t> in packaging also assists </a:t>
            </a:r>
            <a:r>
              <a:rPr lang="en-US" dirty="0" smtClean="0">
                <a:solidFill>
                  <a:schemeClr val="tx1"/>
                </a:solidFill>
              </a:rPr>
              <a:t>marketers, reap </a:t>
            </a:r>
            <a:r>
              <a:rPr lang="en-US" dirty="0" smtClean="0">
                <a:solidFill>
                  <a:schemeClr val="tx1"/>
                </a:solidFill>
              </a:rPr>
              <a:t>huge advantage. Packaging </a:t>
            </a:r>
            <a:r>
              <a:rPr lang="en-US" dirty="0" err="1" smtClean="0">
                <a:solidFill>
                  <a:schemeClr val="tx1"/>
                </a:solidFill>
              </a:rPr>
              <a:t>colour</a:t>
            </a:r>
            <a:r>
              <a:rPr lang="en-US" dirty="0" smtClean="0">
                <a:solidFill>
                  <a:schemeClr val="tx1"/>
                </a:solidFill>
              </a:rPr>
              <a:t> should be attractive so that it may aid </a:t>
            </a:r>
            <a:r>
              <a:rPr lang="en-US" dirty="0" smtClean="0">
                <a:solidFill>
                  <a:schemeClr val="tx1"/>
                </a:solidFill>
              </a:rPr>
              <a:t>in promoting </a:t>
            </a:r>
            <a:r>
              <a:rPr lang="en-US" dirty="0" smtClean="0">
                <a:solidFill>
                  <a:schemeClr val="tx1"/>
                </a:solidFill>
              </a:rPr>
              <a:t>sales.</a:t>
            </a:r>
            <a:endParaRPr lang="en-US" dirty="0" smtClean="0">
              <a:solidFill>
                <a:schemeClr val="tx1"/>
              </a:solidFill>
            </a:endParaRPr>
          </a:p>
          <a:p>
            <a:pPr algn="just"/>
            <a:r>
              <a:rPr lang="en-US" b="1" dirty="0" smtClean="0">
                <a:solidFill>
                  <a:srgbClr val="CC00CC"/>
                </a:solidFill>
              </a:rPr>
              <a:t>3</a:t>
            </a:r>
            <a:r>
              <a:rPr lang="en-US" b="1" dirty="0" smtClean="0">
                <a:solidFill>
                  <a:srgbClr val="CC00CC"/>
                </a:solidFill>
              </a:rPr>
              <a:t>.Packaging the product line: </a:t>
            </a:r>
            <a:r>
              <a:rPr lang="en-US" b="1" dirty="0" smtClean="0">
                <a:solidFill>
                  <a:srgbClr val="CC00CC"/>
                </a:solidFill>
              </a:rPr>
              <a:t> </a:t>
            </a:r>
            <a:r>
              <a:rPr lang="en-US" dirty="0" smtClean="0">
                <a:solidFill>
                  <a:schemeClr val="tx1"/>
                </a:solidFill>
              </a:rPr>
              <a:t>The company has to decide whether to manufacture identical</a:t>
            </a:r>
            <a:endParaRPr lang="en-US" dirty="0" smtClean="0">
              <a:solidFill>
                <a:schemeClr val="tx1"/>
              </a:solidFill>
            </a:endParaRPr>
          </a:p>
          <a:p>
            <a:pPr algn="just"/>
            <a:r>
              <a:rPr lang="en-US" dirty="0" smtClean="0">
                <a:solidFill>
                  <a:schemeClr val="tx1"/>
                </a:solidFill>
              </a:rPr>
              <a:t>packages for all products or the use of packages with some common feature.</a:t>
            </a:r>
            <a:endParaRPr 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924800" cy="1066799"/>
          </a:xfrm>
        </p:spPr>
        <p:txBody>
          <a:bodyPr>
            <a:normAutofit fontScale="90000"/>
          </a:bodyPr>
          <a:lstStyle/>
          <a:p>
            <a:r>
              <a:rPr lang="en-US" dirty="0" smtClean="0"/>
              <a:t>Unit 1-Product</a:t>
            </a:r>
            <a:br>
              <a:rPr lang="en-US" dirty="0" smtClean="0"/>
            </a:br>
            <a:r>
              <a:rPr lang="en-US" dirty="0" smtClean="0"/>
              <a:t>Session 4 –</a:t>
            </a:r>
            <a:r>
              <a:rPr lang="en-US" sz="3100" b="1" dirty="0" smtClean="0"/>
              <a:t>Packaging and Labelling</a:t>
            </a:r>
            <a:endParaRPr lang="en-US" b="1" dirty="0"/>
          </a:p>
        </p:txBody>
      </p:sp>
      <p:sp>
        <p:nvSpPr>
          <p:cNvPr id="3" name="Subtitle 2"/>
          <p:cNvSpPr>
            <a:spLocks noGrp="1"/>
          </p:cNvSpPr>
          <p:nvPr>
            <p:ph type="subTitle" idx="1"/>
          </p:nvPr>
        </p:nvSpPr>
        <p:spPr>
          <a:xfrm>
            <a:off x="228600" y="1600200"/>
            <a:ext cx="8458200" cy="4191000"/>
          </a:xfrm>
        </p:spPr>
        <p:txBody>
          <a:bodyPr>
            <a:normAutofit/>
          </a:bodyPr>
          <a:lstStyle/>
          <a:p>
            <a:pPr algn="just"/>
            <a:r>
              <a:rPr lang="en-US" b="1" dirty="0" smtClean="0">
                <a:solidFill>
                  <a:srgbClr val="FF0000"/>
                </a:solidFill>
              </a:rPr>
              <a:t>Q.8. What are the functions of packaging? Explain various packaging strategies.</a:t>
            </a:r>
            <a:endParaRPr lang="en-US" b="1" i="1" dirty="0" smtClean="0">
              <a:solidFill>
                <a:srgbClr val="FF0000"/>
              </a:solidFill>
            </a:endParaRPr>
          </a:p>
          <a:p>
            <a:pPr algn="just"/>
            <a:r>
              <a:rPr lang="en-US" b="1" i="1" dirty="0" smtClean="0">
                <a:solidFill>
                  <a:schemeClr val="tx1"/>
                </a:solidFill>
              </a:rPr>
              <a:t>Ans</a:t>
            </a:r>
            <a:r>
              <a:rPr lang="en-US" b="1" i="1" dirty="0" smtClean="0">
                <a:solidFill>
                  <a:schemeClr val="tx1"/>
                </a:solidFill>
              </a:rPr>
              <a:t>. </a:t>
            </a:r>
            <a:r>
              <a:rPr lang="en-US" b="1" i="1" dirty="0" smtClean="0">
                <a:solidFill>
                  <a:schemeClr val="tx1"/>
                </a:solidFill>
              </a:rPr>
              <a:t>1. </a:t>
            </a:r>
            <a:r>
              <a:rPr lang="en-US" b="1" dirty="0" smtClean="0">
                <a:solidFill>
                  <a:schemeClr val="tx1"/>
                </a:solidFill>
              </a:rPr>
              <a:t>Functions of packaging-please see textbook functions. Write the points.</a:t>
            </a:r>
          </a:p>
          <a:p>
            <a:pPr algn="just"/>
            <a:r>
              <a:rPr lang="en-US" b="1" dirty="0" smtClean="0">
                <a:solidFill>
                  <a:schemeClr val="tx1"/>
                </a:solidFill>
              </a:rPr>
              <a:t>2. Strategies: These are same as types of packaging. Write the </a:t>
            </a:r>
            <a:r>
              <a:rPr lang="en-US" b="1" smtClean="0">
                <a:solidFill>
                  <a:schemeClr val="tx1"/>
                </a:solidFill>
              </a:rPr>
              <a:t>four types </a:t>
            </a:r>
            <a:r>
              <a:rPr lang="en-US" b="1" dirty="0" smtClean="0">
                <a:solidFill>
                  <a:schemeClr val="tx1"/>
                </a:solidFill>
              </a:rPr>
              <a:t>of packages from textbook. </a:t>
            </a:r>
            <a:endParaRPr lang="en-US" b="1"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sp>
        <p:nvSpPr>
          <p:cNvPr id="3" name="Subtitle 2"/>
          <p:cNvSpPr>
            <a:spLocks noGrp="1"/>
          </p:cNvSpPr>
          <p:nvPr>
            <p:ph type="subTitle" idx="1"/>
          </p:nvPr>
        </p:nvSpPr>
        <p:spPr>
          <a:xfrm>
            <a:off x="228600" y="1600200"/>
            <a:ext cx="8458200" cy="4191000"/>
          </a:xfrm>
        </p:spPr>
        <p:txBody>
          <a:bodyPr>
            <a:normAutofit lnSpcReduction="10000"/>
          </a:bodyPr>
          <a:lstStyle/>
          <a:p>
            <a:pPr algn="l"/>
            <a:r>
              <a:rPr lang="en-US" b="1" i="1" dirty="0" smtClean="0">
                <a:solidFill>
                  <a:schemeClr val="tx1"/>
                </a:solidFill>
              </a:rPr>
              <a:t>MARKETING STRATEGIES IN GROWTH STAGE</a:t>
            </a:r>
          </a:p>
          <a:p>
            <a:pPr algn="l"/>
            <a:r>
              <a:rPr lang="en-US" dirty="0" smtClean="0">
                <a:solidFill>
                  <a:schemeClr val="tx1"/>
                </a:solidFill>
              </a:rPr>
              <a:t>1) Product </a:t>
            </a:r>
            <a:r>
              <a:rPr lang="en-US" dirty="0" smtClean="0">
                <a:solidFill>
                  <a:srgbClr val="FF0000"/>
                </a:solidFill>
              </a:rPr>
              <a:t>quality is maintained </a:t>
            </a:r>
            <a:r>
              <a:rPr lang="en-US" dirty="0" smtClean="0">
                <a:solidFill>
                  <a:schemeClr val="tx1"/>
                </a:solidFill>
              </a:rPr>
              <a:t>and </a:t>
            </a:r>
            <a:r>
              <a:rPr lang="en-US" dirty="0" smtClean="0">
                <a:solidFill>
                  <a:srgbClr val="FF0000"/>
                </a:solidFill>
              </a:rPr>
              <a:t>additional features and support services</a:t>
            </a:r>
            <a:r>
              <a:rPr lang="en-US" dirty="0" smtClean="0">
                <a:solidFill>
                  <a:schemeClr val="tx1"/>
                </a:solidFill>
              </a:rPr>
              <a:t> may be added.</a:t>
            </a:r>
          </a:p>
          <a:p>
            <a:pPr algn="l"/>
            <a:r>
              <a:rPr lang="en-US" dirty="0" smtClean="0">
                <a:solidFill>
                  <a:schemeClr val="tx1"/>
                </a:solidFill>
              </a:rPr>
              <a:t>2) Pricing may remain </a:t>
            </a:r>
            <a:r>
              <a:rPr lang="en-US" dirty="0" smtClean="0">
                <a:solidFill>
                  <a:srgbClr val="FF0000"/>
                </a:solidFill>
              </a:rPr>
              <a:t>same</a:t>
            </a:r>
            <a:r>
              <a:rPr lang="en-US" dirty="0" smtClean="0">
                <a:solidFill>
                  <a:schemeClr val="tx1"/>
                </a:solidFill>
              </a:rPr>
              <a:t> as the firm enjoys increasing demand with little competition.</a:t>
            </a:r>
          </a:p>
          <a:p>
            <a:pPr algn="l"/>
            <a:r>
              <a:rPr lang="en-US" dirty="0" smtClean="0">
                <a:solidFill>
                  <a:schemeClr val="tx1"/>
                </a:solidFill>
              </a:rPr>
              <a:t>3) </a:t>
            </a:r>
            <a:r>
              <a:rPr lang="en-US" dirty="0" smtClean="0">
                <a:solidFill>
                  <a:srgbClr val="FF0000"/>
                </a:solidFill>
              </a:rPr>
              <a:t>Distribution channels are added </a:t>
            </a:r>
            <a:r>
              <a:rPr lang="en-US" dirty="0" smtClean="0">
                <a:solidFill>
                  <a:schemeClr val="tx1"/>
                </a:solidFill>
              </a:rPr>
              <a:t>as demand rises and customers accept the product.</a:t>
            </a:r>
          </a:p>
          <a:p>
            <a:pPr algn="l"/>
            <a:r>
              <a:rPr lang="en-US" dirty="0" smtClean="0">
                <a:solidFill>
                  <a:schemeClr val="tx1"/>
                </a:solidFill>
              </a:rPr>
              <a:t>4) Promotion is aimed at a </a:t>
            </a:r>
            <a:r>
              <a:rPr lang="en-US" dirty="0" smtClean="0">
                <a:solidFill>
                  <a:srgbClr val="FF0000"/>
                </a:solidFill>
              </a:rPr>
              <a:t>broader audience</a:t>
            </a:r>
            <a:r>
              <a:rPr lang="en-US" dirty="0" smtClean="0">
                <a:solidFill>
                  <a:schemeClr val="tx1"/>
                </a:solidFill>
              </a:rPr>
              <a:t>.</a:t>
            </a:r>
            <a:endParaRPr lang="en-US" b="1" dirty="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sp>
        <p:nvSpPr>
          <p:cNvPr id="3" name="Subtitle 2"/>
          <p:cNvSpPr>
            <a:spLocks noGrp="1"/>
          </p:cNvSpPr>
          <p:nvPr>
            <p:ph type="subTitle" idx="1"/>
          </p:nvPr>
        </p:nvSpPr>
        <p:spPr>
          <a:xfrm>
            <a:off x="228600" y="1600200"/>
            <a:ext cx="8458200" cy="4191000"/>
          </a:xfrm>
        </p:spPr>
        <p:txBody>
          <a:bodyPr>
            <a:normAutofit/>
          </a:bodyPr>
          <a:lstStyle/>
          <a:p>
            <a:pPr marL="514350" indent="-514350" algn="l" fontAlgn="base"/>
            <a:r>
              <a:rPr lang="en-US" b="1" dirty="0" smtClean="0">
                <a:solidFill>
                  <a:schemeClr val="tx1"/>
                </a:solidFill>
              </a:rPr>
              <a:t>3. Maturity Stage: </a:t>
            </a:r>
          </a:p>
          <a:p>
            <a:pPr marL="514350" indent="-514350" algn="l" fontAlgn="base">
              <a:buFont typeface="Arial" charset="0"/>
              <a:buChar char="•"/>
            </a:pPr>
            <a:r>
              <a:rPr lang="en-US" b="1" dirty="0" smtClean="0">
                <a:solidFill>
                  <a:schemeClr val="tx1"/>
                </a:solidFill>
              </a:rPr>
              <a:t>Withstand the heat of competition(including middlemen)</a:t>
            </a:r>
            <a:endParaRPr lang="en-US" b="1" dirty="0">
              <a:solidFill>
                <a:schemeClr val="tx1"/>
              </a:solidFill>
            </a:endParaRPr>
          </a:p>
          <a:p>
            <a:pPr marL="514350" indent="-514350" algn="l" fontAlgn="base">
              <a:buFont typeface="Arial" charset="0"/>
              <a:buChar char="•"/>
            </a:pPr>
            <a:r>
              <a:rPr lang="en-US" b="1" dirty="0" smtClean="0">
                <a:solidFill>
                  <a:schemeClr val="tx1"/>
                </a:solidFill>
              </a:rPr>
              <a:t>Role of Product manager(niche market, service increase, image marketing, new value market)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sp>
        <p:nvSpPr>
          <p:cNvPr id="3" name="Subtitle 2"/>
          <p:cNvSpPr>
            <a:spLocks noGrp="1"/>
          </p:cNvSpPr>
          <p:nvPr>
            <p:ph type="subTitle" idx="1"/>
          </p:nvPr>
        </p:nvSpPr>
        <p:spPr>
          <a:xfrm>
            <a:off x="228600" y="1600200"/>
            <a:ext cx="8458200" cy="4191000"/>
          </a:xfrm>
        </p:spPr>
        <p:txBody>
          <a:bodyPr>
            <a:normAutofit fontScale="77500" lnSpcReduction="20000"/>
          </a:bodyPr>
          <a:lstStyle/>
          <a:p>
            <a:pPr algn="l"/>
            <a:r>
              <a:rPr lang="en-US" b="1" dirty="0" smtClean="0">
                <a:solidFill>
                  <a:schemeClr val="tx1"/>
                </a:solidFill>
              </a:rPr>
              <a:t>It is characterized by</a:t>
            </a:r>
          </a:p>
          <a:p>
            <a:pPr algn="l">
              <a:buFont typeface="Arial" pitchFamily="34" charset="0"/>
              <a:buChar char="•"/>
            </a:pPr>
            <a:r>
              <a:rPr lang="en-US" dirty="0" smtClean="0">
                <a:solidFill>
                  <a:srgbClr val="FF0000"/>
                </a:solidFill>
              </a:rPr>
              <a:t>Costs would be decreased </a:t>
            </a:r>
            <a:r>
              <a:rPr lang="en-US" dirty="0" smtClean="0">
                <a:solidFill>
                  <a:schemeClr val="tx1"/>
                </a:solidFill>
              </a:rPr>
              <a:t>as a result of increase in production volumes</a:t>
            </a:r>
          </a:p>
          <a:p>
            <a:pPr algn="l">
              <a:buFont typeface="Arial" pitchFamily="34" charset="0"/>
              <a:buChar char="•"/>
            </a:pPr>
            <a:r>
              <a:rPr lang="en-US" dirty="0" smtClean="0">
                <a:solidFill>
                  <a:schemeClr val="tx1"/>
                </a:solidFill>
              </a:rPr>
              <a:t> The </a:t>
            </a:r>
            <a:r>
              <a:rPr lang="en-US" dirty="0" smtClean="0">
                <a:solidFill>
                  <a:srgbClr val="FF0000"/>
                </a:solidFill>
              </a:rPr>
              <a:t>Sales volumes peak </a:t>
            </a:r>
            <a:r>
              <a:rPr lang="en-US" dirty="0" smtClean="0">
                <a:solidFill>
                  <a:schemeClr val="tx1"/>
                </a:solidFill>
              </a:rPr>
              <a:t>and market saturation is visible.</a:t>
            </a:r>
          </a:p>
          <a:p>
            <a:pPr algn="l">
              <a:buFont typeface="Arial" pitchFamily="34" charset="0"/>
              <a:buChar char="•"/>
            </a:pPr>
            <a:r>
              <a:rPr lang="en-US" dirty="0" smtClean="0">
                <a:solidFill>
                  <a:srgbClr val="FF0000"/>
                </a:solidFill>
              </a:rPr>
              <a:t>Competitors</a:t>
            </a:r>
            <a:r>
              <a:rPr lang="en-US" dirty="0" smtClean="0">
                <a:solidFill>
                  <a:schemeClr val="tx1"/>
                </a:solidFill>
              </a:rPr>
              <a:t> entering the market</a:t>
            </a:r>
            <a:r>
              <a:rPr lang="en-US" dirty="0" smtClean="0">
                <a:solidFill>
                  <a:srgbClr val="FF0000"/>
                </a:solidFill>
              </a:rPr>
              <a:t> increase</a:t>
            </a:r>
          </a:p>
          <a:p>
            <a:pPr algn="l">
              <a:buFont typeface="Arial" pitchFamily="34" charset="0"/>
              <a:buChar char="•"/>
            </a:pPr>
            <a:r>
              <a:rPr lang="en-US" dirty="0" smtClean="0">
                <a:solidFill>
                  <a:schemeClr val="tx1"/>
                </a:solidFill>
              </a:rPr>
              <a:t> There is </a:t>
            </a:r>
            <a:r>
              <a:rPr lang="en-US" dirty="0" smtClean="0">
                <a:solidFill>
                  <a:srgbClr val="FF0000"/>
                </a:solidFill>
              </a:rPr>
              <a:t>drop in prices </a:t>
            </a:r>
            <a:r>
              <a:rPr lang="en-US" dirty="0" smtClean="0">
                <a:solidFill>
                  <a:schemeClr val="tx1"/>
                </a:solidFill>
              </a:rPr>
              <a:t>due to entry of competing products</a:t>
            </a:r>
          </a:p>
          <a:p>
            <a:pPr algn="l">
              <a:buFont typeface="Arial" pitchFamily="34" charset="0"/>
              <a:buChar char="•"/>
            </a:pPr>
            <a:r>
              <a:rPr lang="en-US" dirty="0" smtClean="0">
                <a:solidFill>
                  <a:schemeClr val="tx1"/>
                </a:solidFill>
              </a:rPr>
              <a:t> </a:t>
            </a:r>
            <a:r>
              <a:rPr lang="en-US" dirty="0" smtClean="0">
                <a:solidFill>
                  <a:srgbClr val="FF0000"/>
                </a:solidFill>
              </a:rPr>
              <a:t>Advertising spend incurred </a:t>
            </a:r>
            <a:r>
              <a:rPr lang="en-US" dirty="0" smtClean="0">
                <a:solidFill>
                  <a:schemeClr val="tx1"/>
                </a:solidFill>
              </a:rPr>
              <a:t>on brand differentiation</a:t>
            </a:r>
          </a:p>
          <a:p>
            <a:pPr algn="l">
              <a:buFont typeface="Arial" pitchFamily="34" charset="0"/>
              <a:buChar char="•"/>
            </a:pPr>
            <a:r>
              <a:rPr lang="en-US" dirty="0" smtClean="0">
                <a:solidFill>
                  <a:srgbClr val="FF0000"/>
                </a:solidFill>
              </a:rPr>
              <a:t>Product feature diversification </a:t>
            </a:r>
            <a:r>
              <a:rPr lang="en-US" dirty="0" smtClean="0">
                <a:solidFill>
                  <a:schemeClr val="tx1"/>
                </a:solidFill>
              </a:rPr>
              <a:t>is emphasized to maintain or enhance market share.</a:t>
            </a:r>
          </a:p>
          <a:p>
            <a:pPr algn="l">
              <a:buFont typeface="Arial" pitchFamily="34" charset="0"/>
              <a:buChar char="•"/>
            </a:pPr>
            <a:r>
              <a:rPr lang="en-US" dirty="0" smtClean="0">
                <a:solidFill>
                  <a:schemeClr val="tx1"/>
                </a:solidFill>
              </a:rPr>
              <a:t>The </a:t>
            </a:r>
            <a:r>
              <a:rPr lang="en-US" dirty="0" smtClean="0">
                <a:solidFill>
                  <a:srgbClr val="FF0000"/>
                </a:solidFill>
              </a:rPr>
              <a:t>industrial profits decrease </a:t>
            </a:r>
            <a:r>
              <a:rPr lang="en-US" dirty="0" smtClean="0">
                <a:solidFill>
                  <a:schemeClr val="tx1"/>
                </a:solidFill>
              </a:rPr>
              <a:t>during this period.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sp>
        <p:nvSpPr>
          <p:cNvPr id="3" name="Subtitle 2"/>
          <p:cNvSpPr>
            <a:spLocks noGrp="1"/>
          </p:cNvSpPr>
          <p:nvPr>
            <p:ph type="subTitle" idx="1"/>
          </p:nvPr>
        </p:nvSpPr>
        <p:spPr>
          <a:xfrm>
            <a:off x="228600" y="1600200"/>
            <a:ext cx="8458200" cy="4191000"/>
          </a:xfrm>
        </p:spPr>
        <p:txBody>
          <a:bodyPr>
            <a:normAutofit fontScale="85000" lnSpcReduction="10000"/>
          </a:bodyPr>
          <a:lstStyle/>
          <a:p>
            <a:pPr algn="l"/>
            <a:r>
              <a:rPr lang="en-US" b="1" i="1" dirty="0" smtClean="0">
                <a:solidFill>
                  <a:schemeClr val="tx1"/>
                </a:solidFill>
              </a:rPr>
              <a:t>MARKETING STRATEGIES IN MATURITY STAGE</a:t>
            </a:r>
          </a:p>
          <a:p>
            <a:pPr algn="l"/>
            <a:r>
              <a:rPr lang="en-US" dirty="0" smtClean="0">
                <a:solidFill>
                  <a:schemeClr val="tx1"/>
                </a:solidFill>
              </a:rPr>
              <a:t>1. Product managers have to play a vital role for </a:t>
            </a:r>
            <a:r>
              <a:rPr lang="en-US" dirty="0" smtClean="0">
                <a:solidFill>
                  <a:srgbClr val="FF0000"/>
                </a:solidFill>
              </a:rPr>
              <a:t>carving a niche</a:t>
            </a:r>
            <a:r>
              <a:rPr lang="en-US" dirty="0" smtClean="0">
                <a:solidFill>
                  <a:schemeClr val="tx1"/>
                </a:solidFill>
              </a:rPr>
              <a:t> within a specific market segment through enhanced service, image marketing and by creating new value image</a:t>
            </a:r>
          </a:p>
          <a:p>
            <a:pPr algn="l"/>
            <a:r>
              <a:rPr lang="en-US" dirty="0" smtClean="0">
                <a:solidFill>
                  <a:schemeClr val="tx1"/>
                </a:solidFill>
              </a:rPr>
              <a:t>and strengthening through repositioning.</a:t>
            </a:r>
          </a:p>
          <a:p>
            <a:pPr algn="l"/>
            <a:r>
              <a:rPr lang="en-US" dirty="0" smtClean="0">
                <a:solidFill>
                  <a:schemeClr val="tx1"/>
                </a:solidFill>
              </a:rPr>
              <a:t>2. They should also consider </a:t>
            </a:r>
            <a:r>
              <a:rPr lang="en-US" dirty="0" smtClean="0">
                <a:solidFill>
                  <a:srgbClr val="FF0000"/>
                </a:solidFill>
              </a:rPr>
              <a:t>modifying the market</a:t>
            </a:r>
            <a:r>
              <a:rPr lang="en-US" dirty="0" smtClean="0">
                <a:solidFill>
                  <a:schemeClr val="tx1"/>
                </a:solidFill>
              </a:rPr>
              <a:t>, product and marketing mix to fight competition and take it closer to the customer so as to register adequate profits to remain</a:t>
            </a:r>
          </a:p>
          <a:p>
            <a:pPr algn="l"/>
            <a:r>
              <a:rPr lang="en-US" dirty="0" smtClean="0">
                <a:solidFill>
                  <a:schemeClr val="tx1"/>
                </a:solidFill>
              </a:rPr>
              <a:t>in the business</a:t>
            </a:r>
            <a:endParaRPr lang="en-US" b="1" dirty="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sp>
        <p:nvSpPr>
          <p:cNvPr id="3" name="Subtitle 2"/>
          <p:cNvSpPr>
            <a:spLocks noGrp="1"/>
          </p:cNvSpPr>
          <p:nvPr>
            <p:ph type="subTitle" idx="1"/>
          </p:nvPr>
        </p:nvSpPr>
        <p:spPr>
          <a:xfrm>
            <a:off x="228600" y="1600200"/>
            <a:ext cx="8458200" cy="4191000"/>
          </a:xfrm>
        </p:spPr>
        <p:txBody>
          <a:bodyPr>
            <a:normAutofit/>
          </a:bodyPr>
          <a:lstStyle/>
          <a:p>
            <a:pPr marL="514350" indent="-514350" algn="l" fontAlgn="base"/>
            <a:r>
              <a:rPr lang="en-US" b="1" dirty="0" smtClean="0">
                <a:solidFill>
                  <a:schemeClr val="tx1"/>
                </a:solidFill>
              </a:rPr>
              <a:t>4. Decline Stage: </a:t>
            </a:r>
          </a:p>
          <a:p>
            <a:pPr marL="514350" indent="-514350" algn="l" fontAlgn="base">
              <a:buFont typeface="Arial" charset="0"/>
              <a:buChar char="•"/>
            </a:pPr>
            <a:r>
              <a:rPr lang="en-US" b="1" dirty="0" smtClean="0">
                <a:solidFill>
                  <a:schemeClr val="tx1"/>
                </a:solidFill>
              </a:rPr>
              <a:t>Customers preferences changed</a:t>
            </a:r>
            <a:endParaRPr lang="en-US" b="1" dirty="0">
              <a:solidFill>
                <a:schemeClr val="tx1"/>
              </a:solidFill>
            </a:endParaRPr>
          </a:p>
          <a:p>
            <a:pPr marL="514350" indent="-514350" algn="l" fontAlgn="base">
              <a:buFont typeface="Arial" charset="0"/>
              <a:buChar char="•"/>
            </a:pPr>
            <a:r>
              <a:rPr lang="en-US" b="1" dirty="0" smtClean="0">
                <a:solidFill>
                  <a:schemeClr val="tx1"/>
                </a:solidFill>
              </a:rPr>
              <a:t>Sales and profits decline</a:t>
            </a:r>
          </a:p>
          <a:p>
            <a:pPr marL="514350" indent="-514350" algn="l" fontAlgn="base">
              <a:buFont typeface="Arial" charset="0"/>
              <a:buChar char="•"/>
            </a:pPr>
            <a:r>
              <a:rPr lang="en-US" b="1" dirty="0" smtClean="0">
                <a:solidFill>
                  <a:schemeClr val="tx1"/>
                </a:solidFill>
              </a:rPr>
              <a:t>Reposition the product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sp>
        <p:nvSpPr>
          <p:cNvPr id="3" name="Subtitle 2"/>
          <p:cNvSpPr>
            <a:spLocks noGrp="1"/>
          </p:cNvSpPr>
          <p:nvPr>
            <p:ph type="subTitle" idx="1"/>
          </p:nvPr>
        </p:nvSpPr>
        <p:spPr>
          <a:xfrm>
            <a:off x="228600" y="1600200"/>
            <a:ext cx="8458200" cy="4191000"/>
          </a:xfrm>
        </p:spPr>
        <p:txBody>
          <a:bodyPr>
            <a:normAutofit lnSpcReduction="10000"/>
          </a:bodyPr>
          <a:lstStyle/>
          <a:p>
            <a:pPr algn="l"/>
            <a:r>
              <a:rPr lang="en-US" b="1" i="1" dirty="0" smtClean="0">
                <a:solidFill>
                  <a:schemeClr val="tx1"/>
                </a:solidFill>
              </a:rPr>
              <a:t>MARKETING STRATEGIES IN DECLINE STAGE</a:t>
            </a:r>
          </a:p>
          <a:p>
            <a:pPr algn="l"/>
            <a:r>
              <a:rPr lang="en-US" dirty="0" smtClean="0">
                <a:solidFill>
                  <a:schemeClr val="tx1"/>
                </a:solidFill>
              </a:rPr>
              <a:t>1. The product can be maintained by either by </a:t>
            </a:r>
            <a:r>
              <a:rPr lang="en-US" dirty="0" smtClean="0">
                <a:solidFill>
                  <a:srgbClr val="FF0000"/>
                </a:solidFill>
              </a:rPr>
              <a:t>adding new features or finding new uses</a:t>
            </a:r>
            <a:r>
              <a:rPr lang="en-US" dirty="0" smtClean="0">
                <a:solidFill>
                  <a:schemeClr val="tx1"/>
                </a:solidFill>
              </a:rPr>
              <a:t>.</a:t>
            </a:r>
          </a:p>
          <a:p>
            <a:pPr algn="l"/>
            <a:r>
              <a:rPr lang="en-US" dirty="0" smtClean="0">
                <a:solidFill>
                  <a:schemeClr val="tx1"/>
                </a:solidFill>
              </a:rPr>
              <a:t>2. </a:t>
            </a:r>
            <a:r>
              <a:rPr lang="en-US" dirty="0" smtClean="0">
                <a:solidFill>
                  <a:srgbClr val="FF0000"/>
                </a:solidFill>
              </a:rPr>
              <a:t>The costs can be reduced </a:t>
            </a:r>
            <a:r>
              <a:rPr lang="en-US" dirty="0" smtClean="0">
                <a:solidFill>
                  <a:schemeClr val="tx1"/>
                </a:solidFill>
              </a:rPr>
              <a:t>and it can be offered to loyal segment.</a:t>
            </a:r>
          </a:p>
          <a:p>
            <a:pPr algn="l"/>
            <a:r>
              <a:rPr lang="en-US" dirty="0" smtClean="0">
                <a:solidFill>
                  <a:schemeClr val="tx1"/>
                </a:solidFill>
              </a:rPr>
              <a:t>3. </a:t>
            </a:r>
            <a:r>
              <a:rPr lang="en-US" dirty="0" smtClean="0">
                <a:solidFill>
                  <a:srgbClr val="FF0000"/>
                </a:solidFill>
              </a:rPr>
              <a:t>The product can be discontinued </a:t>
            </a:r>
            <a:r>
              <a:rPr lang="en-US" dirty="0" smtClean="0">
                <a:solidFill>
                  <a:schemeClr val="tx1"/>
                </a:solidFill>
              </a:rPr>
              <a:t>or sold to another firm that is willing to continue the</a:t>
            </a:r>
          </a:p>
          <a:p>
            <a:pPr algn="l"/>
            <a:r>
              <a:rPr lang="en-US" dirty="0" smtClean="0">
                <a:solidFill>
                  <a:schemeClr val="tx1"/>
                </a:solidFill>
              </a:rPr>
              <a:t>product.</a:t>
            </a:r>
            <a:endParaRPr lang="en-US" b="1"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924800" cy="1066799"/>
          </a:xfrm>
        </p:spPr>
        <p:txBody>
          <a:bodyPr>
            <a:normAutofit fontScale="90000"/>
          </a:bodyPr>
          <a:lstStyle/>
          <a:p>
            <a:r>
              <a:rPr lang="en-US" dirty="0" smtClean="0"/>
              <a:t>Unit 1-Product</a:t>
            </a:r>
            <a:br>
              <a:rPr lang="en-US" dirty="0" smtClean="0"/>
            </a:br>
            <a:r>
              <a:rPr lang="en-US" dirty="0" smtClean="0"/>
              <a:t>Session 3 –</a:t>
            </a:r>
            <a:r>
              <a:rPr lang="en-US" sz="3100" b="1" dirty="0" smtClean="0"/>
              <a:t>Managing Product Life Cycle</a:t>
            </a:r>
            <a:endParaRPr lang="en-US" b="1" dirty="0"/>
          </a:p>
        </p:txBody>
      </p:sp>
      <p:sp>
        <p:nvSpPr>
          <p:cNvPr id="3" name="Subtitle 2"/>
          <p:cNvSpPr>
            <a:spLocks noGrp="1"/>
          </p:cNvSpPr>
          <p:nvPr>
            <p:ph type="subTitle" idx="1"/>
          </p:nvPr>
        </p:nvSpPr>
        <p:spPr>
          <a:xfrm>
            <a:off x="228600" y="1600200"/>
            <a:ext cx="8458200" cy="4191000"/>
          </a:xfrm>
        </p:spPr>
        <p:txBody>
          <a:bodyPr>
            <a:normAutofit/>
          </a:bodyPr>
          <a:lstStyle/>
          <a:p>
            <a:pPr algn="l"/>
            <a:r>
              <a:rPr lang="en-US" b="1" i="1" dirty="0" smtClean="0">
                <a:solidFill>
                  <a:schemeClr val="tx1"/>
                </a:solidFill>
              </a:rPr>
              <a:t>Question: The PLC depicts a product’s sales history through various stages. Accordingly,</a:t>
            </a:r>
          </a:p>
          <a:p>
            <a:pPr algn="l"/>
            <a:r>
              <a:rPr lang="en-US" b="1" i="1" dirty="0" smtClean="0">
                <a:solidFill>
                  <a:schemeClr val="tx1"/>
                </a:solidFill>
              </a:rPr>
              <a:t>adjustments and modifications need to be made because of changes in the environment, composition of the market. Justify the statements with the help of a suitable example. </a:t>
            </a:r>
            <a:endParaRPr lang="en-US" b="1" dirty="0" smtClean="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1398</Words>
  <Application>Microsoft Office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Unit 1-Product Session 3 –Managing Product Life Cycle</vt:lpstr>
      <vt:lpstr>Unit 1-Product Session 3 –Managing Product Life Cycle</vt:lpstr>
      <vt:lpstr>Unit 1-Product Session 3 –Managing Product Life Cycle</vt:lpstr>
      <vt:lpstr>Unit 1-Product Session 3 –Managing Product Life Cycle</vt:lpstr>
      <vt:lpstr>Unit 1-Product Session 3 –Managing Product Life Cycle</vt:lpstr>
      <vt:lpstr>Unit 1-Product Session 3 –Managing Product Life Cycle</vt:lpstr>
      <vt:lpstr>Unit 1-Product Session 3 –Managing Product Life Cycle</vt:lpstr>
      <vt:lpstr>Unit 1-Product Session 3 –Managing Product Life Cycle</vt:lpstr>
      <vt:lpstr>Unit 1-Product Session 3 –Managing Product Life Cycle</vt:lpstr>
      <vt:lpstr>Unit 1-Product Session 3 –Managing Product Life Cycle</vt:lpstr>
      <vt:lpstr>Unit 1-Product Session 3 –Managing Product Life Cycle</vt:lpstr>
      <vt:lpstr>Unit 1-Product Session 4 –Packaging and Labelling</vt:lpstr>
      <vt:lpstr>Unit 1-Product Session 4 –Packaging and Labelling</vt:lpstr>
      <vt:lpstr>Unit 1-Product Session 4 –Packaging and Labelling</vt:lpstr>
      <vt:lpstr>Unit 1-Product Session 4 –Packaging and Labelling</vt:lpstr>
      <vt:lpstr>Unit 1-Product Session 4 –Packaging and Labelling</vt:lpstr>
      <vt:lpstr>Unit 1-Product Session 4 –Packaging and Labelling</vt:lpstr>
      <vt:lpstr>Unit 1-Product Session 4 –Packaging and Labelling</vt:lpstr>
      <vt:lpstr>Unit 1-Product Session 4 –Packaging and Labelling</vt:lpstr>
      <vt:lpstr>Unit 1-Product Session 4 –Packaging and Labelling</vt:lpstr>
      <vt:lpstr>Unit 1-Product Session 4 –Packaging and Labelling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dell</dc:creator>
  <cp:lastModifiedBy>dell</cp:lastModifiedBy>
  <cp:revision>491</cp:revision>
  <dcterms:created xsi:type="dcterms:W3CDTF">2018-09-30T17:27:13Z</dcterms:created>
  <dcterms:modified xsi:type="dcterms:W3CDTF">2020-04-06T11:13:09Z</dcterms:modified>
</cp:coreProperties>
</file>